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04E43-710D-4B9A-AAD5-668404C24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8EDF30-CEEC-4EFC-9070-B77569F6D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FED5B6-0F77-452F-99D0-EFF8B22A1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748FF8-26F3-41AF-B661-2BC1D0B25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DDC722-B177-45A9-AE14-68FB4E0D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7959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1408F-C09C-4606-A1BB-A54F9F6E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B3EA80C-8C78-4216-BBBE-119E232033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BDC655-7CBC-467A-9CAC-2E407B41F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8DDF37-4D40-41EE-B196-2D4B5E7A3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45767-7AE0-4459-80F5-6FDBECC9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92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7F7166D-EEF9-40BF-8914-E7912F6FF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D5B77C-002E-4478-B38C-88FB1AEE7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51FF27-D328-4A8B-8037-AFF51C24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A9689-4A3D-4529-BC65-BD50947A4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71871C-EFE4-4685-9662-E4C9DE0C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134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4C0913-9A95-4C3A-8D83-0611D1E55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2870B4-D687-4A44-85F1-B930FB22A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FDFCCF-9CC2-4E86-99BD-7623D1AE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2BF4EB-17A6-4837-82F1-E52AFDB22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A1265F-2791-4659-8F1A-F6EA9411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38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114EE-D057-4221-971B-F2C5639C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D79CDC-EC0C-4966-B3E3-FE5E0457C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51B485-01F8-485E-A2EF-F7C94FF6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D05252-F743-49D0-80B8-A23E13BE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F95B8E-335D-40FD-9C0A-F92B79B11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76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B106F-5C43-4FFB-B6E9-0F1334C5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B4A0A6-8E49-4A24-8049-0E4666B3F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77354A-C60E-49AE-AF7C-09005AC8B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743ED3-AA40-4AC1-A938-597A9FB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3BD68B-DFE7-48D0-8797-CFA3A658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C39F0C-60F7-4080-A9CA-CCD7B45C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25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B64DA-7659-4652-B702-3C6D748A3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9B5D32-3AA9-4C33-88E3-A455AE0DD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AC8C91-8774-4B2C-84AB-31EB362CF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110B76-6B75-4E16-89E1-036038E2A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CF56500-B297-4EC9-9461-1E5E848781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63D363C-30E3-4B1D-8FF0-867F1DB88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EA45E91-140A-4DBF-B5B0-ECBB7F99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2E763CF-8084-4C9F-AE45-70E643088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941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B916DE-2D18-496D-8129-93C0D61C4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FE16CD6-C8AC-4E3E-970C-9CF6F38B4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658755-7D7F-4E17-BF14-263679355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0D9C1D-4F0C-4A92-B97B-62DD1AAD4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32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339D7A4-9A5B-40C6-BF9F-664C7A648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BA0FBD2-979F-494D-AC06-48EE6546C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F632D7D-7B42-4542-BA56-63FCC1436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09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5A484-1134-4BAA-9C1E-4386D6365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85EE76-A2AE-4DB0-A253-55CCC4478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1D3CA5-3A67-4A57-9F7B-96677537B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B30C52-AD08-47D0-BB45-406C9323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4262F0-5FDA-48C9-96D7-1DAD4331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C4A89D-3417-489D-B2E2-1BB30209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60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1678A-9BD5-44DD-A3A9-2553B1D7E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0D344F0-9BD0-43A9-9594-B01B391E55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D9EB6F-3DAE-4D24-8C76-84E129E1D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D2CC9E-B09C-4FFA-A737-73EEC0E15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5EAB99-A936-4B92-83D2-4EA29565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172FB5-DC2F-4589-883F-C44955F4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35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799E0DC-F5B1-4C4A-8DA0-547E589A2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A165E05-58EF-45B6-AA2B-3C39BD65F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35D6E6-B219-4523-AB0B-9F241B79A8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B9D4-C03A-474B-996A-2E5AD54BF81B}" type="datetimeFigureOut">
              <a:rPr lang="de-DE" smtClean="0"/>
              <a:t>09.05.21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3AF5AE-D514-4FA2-B0E2-49A97F972C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B68B98-627D-4419-AE3D-41845DCB0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50819-C3BF-42CB-98CA-EEFE12AD68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36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>
            <a:extLst>
              <a:ext uri="{FF2B5EF4-FFF2-40B4-BE49-F238E27FC236}">
                <a16:creationId xmlns:a16="http://schemas.microsoft.com/office/drawing/2014/main" id="{D543916D-4202-AA4E-A355-FB9348ECC8A9}"/>
              </a:ext>
            </a:extLst>
          </p:cNvPr>
          <p:cNvSpPr/>
          <p:nvPr/>
        </p:nvSpPr>
        <p:spPr>
          <a:xfrm>
            <a:off x="2992220" y="2746204"/>
            <a:ext cx="3418115" cy="2926080"/>
          </a:xfrm>
          <a:prstGeom prst="rect">
            <a:avLst/>
          </a:prstGeom>
          <a:solidFill>
            <a:srgbClr val="C00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F0049378-A588-0C46-B7FC-3A36A45B2242}"/>
              </a:ext>
            </a:extLst>
          </p:cNvPr>
          <p:cNvSpPr/>
          <p:nvPr/>
        </p:nvSpPr>
        <p:spPr>
          <a:xfrm>
            <a:off x="6831790" y="2735712"/>
            <a:ext cx="2645383" cy="2926080"/>
          </a:xfrm>
          <a:prstGeom prst="rect">
            <a:avLst/>
          </a:prstGeom>
          <a:solidFill>
            <a:schemeClr val="accent1">
              <a:alpha val="2871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096545B3-9500-504D-BDC2-630C173618CA}"/>
              </a:ext>
            </a:extLst>
          </p:cNvPr>
          <p:cNvSpPr/>
          <p:nvPr/>
        </p:nvSpPr>
        <p:spPr>
          <a:xfrm>
            <a:off x="9828450" y="2735712"/>
            <a:ext cx="1871670" cy="2926080"/>
          </a:xfrm>
          <a:prstGeom prst="rect">
            <a:avLst/>
          </a:prstGeom>
          <a:solidFill>
            <a:schemeClr val="accent6">
              <a:alpha val="2235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C4086B3-B344-C04E-923D-543866D3B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745" y="365125"/>
            <a:ext cx="1160174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Künftige Weiterbildung </a:t>
            </a:r>
            <a:r>
              <a:rPr lang="de-DE" dirty="0" err="1"/>
              <a:t>zum|r</a:t>
            </a:r>
            <a:r>
              <a:rPr lang="de-DE" dirty="0"/>
              <a:t> </a:t>
            </a:r>
            <a:r>
              <a:rPr lang="de-DE" dirty="0" err="1"/>
              <a:t>Fachpsychotherapeut|in</a:t>
            </a:r>
            <a:br>
              <a:rPr lang="de-DE" dirty="0"/>
            </a:br>
            <a:r>
              <a:rPr lang="de-DE" sz="2400" dirty="0"/>
              <a:t>- Musterweiterbildungsordnung der Bundespsychotherapeutenkammer - </a:t>
            </a:r>
            <a:br>
              <a:rPr lang="de-DE" sz="2400" dirty="0"/>
            </a:br>
            <a:r>
              <a:rPr lang="de-DE" sz="2400" dirty="0"/>
              <a:t>gemäß Beschluss des Deutschen Psychotherapeutentags (DPT) am 24.4.2021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7294E3F-1C0D-F741-9ECF-F4BB4E96904E}"/>
              </a:ext>
            </a:extLst>
          </p:cNvPr>
          <p:cNvSpPr txBox="1"/>
          <p:nvPr/>
        </p:nvSpPr>
        <p:spPr>
          <a:xfrm>
            <a:off x="449802" y="3264218"/>
            <a:ext cx="2016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B: „Gebiete“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A8304C4-812E-9340-AE5B-E7DBB032ADEF}"/>
              </a:ext>
            </a:extLst>
          </p:cNvPr>
          <p:cNvSpPr txBox="1"/>
          <p:nvPr/>
        </p:nvSpPr>
        <p:spPr>
          <a:xfrm>
            <a:off x="3125803" y="2973134"/>
            <a:ext cx="3162721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sz="1050" dirty="0"/>
          </a:p>
          <a:p>
            <a:r>
              <a:rPr lang="de-DE" dirty="0"/>
              <a:t>Psychotherapie für Erwachsene</a:t>
            </a:r>
          </a:p>
          <a:p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E67D42D-E7C3-784F-B3B5-A7343C7A7D88}"/>
              </a:ext>
            </a:extLst>
          </p:cNvPr>
          <p:cNvSpPr txBox="1">
            <a:spLocks noChangeAspect="1"/>
          </p:cNvSpPr>
          <p:nvPr/>
        </p:nvSpPr>
        <p:spPr>
          <a:xfrm>
            <a:off x="6965939" y="3021816"/>
            <a:ext cx="23583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dirty="0"/>
              <a:t>Psychotherapie für Kinder und Jugendliche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12BC2F5-6C5E-CE4B-8E06-8C4A1E4A366E}"/>
              </a:ext>
            </a:extLst>
          </p:cNvPr>
          <p:cNvSpPr txBox="1"/>
          <p:nvPr/>
        </p:nvSpPr>
        <p:spPr>
          <a:xfrm>
            <a:off x="9918876" y="2900360"/>
            <a:ext cx="1633885" cy="92333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Neuro-psychologische Psychotherapie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A44CE413-2935-DF47-9A3F-869C94A9CC72}"/>
              </a:ext>
            </a:extLst>
          </p:cNvPr>
          <p:cNvSpPr txBox="1"/>
          <p:nvPr/>
        </p:nvSpPr>
        <p:spPr>
          <a:xfrm>
            <a:off x="3169088" y="4885366"/>
            <a:ext cx="4457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VT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AB98F08-F8CE-2F47-A827-E5BFC3FAE229}"/>
              </a:ext>
            </a:extLst>
          </p:cNvPr>
          <p:cNvSpPr txBox="1"/>
          <p:nvPr/>
        </p:nvSpPr>
        <p:spPr>
          <a:xfrm>
            <a:off x="449802" y="2021013"/>
            <a:ext cx="10978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A: „Paragraphen“ </a:t>
            </a:r>
            <a:r>
              <a:rPr lang="de-DE" sz="1400" dirty="0"/>
              <a:t>z.B. §1 Ziel, §3 Art und Struktur der WB, §6 Zusatzbezeichnung  §11 Weiterbildungsbefugnis, §16-20 Prüfung 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611959C-2758-C14E-845A-0D5D489C16F3}"/>
              </a:ext>
            </a:extLst>
          </p:cNvPr>
          <p:cNvSpPr txBox="1"/>
          <p:nvPr/>
        </p:nvSpPr>
        <p:spPr>
          <a:xfrm>
            <a:off x="221196" y="1700192"/>
            <a:ext cx="1405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Abschnitte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4D5D66A-1FF0-C44D-881A-5709085BEF30}"/>
              </a:ext>
            </a:extLst>
          </p:cNvPr>
          <p:cNvSpPr txBox="1"/>
          <p:nvPr/>
        </p:nvSpPr>
        <p:spPr>
          <a:xfrm>
            <a:off x="418573" y="4183420"/>
            <a:ext cx="270722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C: </a:t>
            </a:r>
            <a:r>
              <a:rPr lang="de-DE" sz="1600" dirty="0"/>
              <a:t>„Psychotherapie-</a:t>
            </a:r>
          </a:p>
          <a:p>
            <a:r>
              <a:rPr lang="de-DE" sz="1600" dirty="0"/>
              <a:t>        </a:t>
            </a:r>
            <a:r>
              <a:rPr lang="de-DE" sz="2800" dirty="0"/>
              <a:t>verfahren</a:t>
            </a:r>
          </a:p>
          <a:p>
            <a:r>
              <a:rPr lang="de-DE" sz="1600" dirty="0"/>
              <a:t>        in Gebieten“</a:t>
            </a:r>
          </a:p>
          <a:p>
            <a:endParaRPr lang="de-DE" sz="600" dirty="0"/>
          </a:p>
          <a:p>
            <a:r>
              <a:rPr lang="de-DE" sz="1600" dirty="0"/>
              <a:t>        &gt; 39. DPT Nov 2021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75A5172-8EA4-D54E-BA3D-AA8DD1AC8B5D}"/>
              </a:ext>
            </a:extLst>
          </p:cNvPr>
          <p:cNvSpPr txBox="1"/>
          <p:nvPr/>
        </p:nvSpPr>
        <p:spPr>
          <a:xfrm>
            <a:off x="4062486" y="4896098"/>
            <a:ext cx="411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TP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AF36F675-9D8F-2A4D-A8D8-7D9B7B753586}"/>
              </a:ext>
            </a:extLst>
          </p:cNvPr>
          <p:cNvSpPr txBox="1"/>
          <p:nvPr/>
        </p:nvSpPr>
        <p:spPr>
          <a:xfrm>
            <a:off x="4960933" y="4896098"/>
            <a:ext cx="4457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PA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46139BE-3B86-4F4C-B14F-BF70D4268684}"/>
              </a:ext>
            </a:extLst>
          </p:cNvPr>
          <p:cNvSpPr txBox="1"/>
          <p:nvPr/>
        </p:nvSpPr>
        <p:spPr>
          <a:xfrm>
            <a:off x="5807955" y="4885366"/>
            <a:ext cx="4457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ST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FF46584D-4916-0C4F-8378-1B217B35AD30}"/>
              </a:ext>
            </a:extLst>
          </p:cNvPr>
          <p:cNvSpPr txBox="1"/>
          <p:nvPr/>
        </p:nvSpPr>
        <p:spPr>
          <a:xfrm>
            <a:off x="10328521" y="4882532"/>
            <a:ext cx="751460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NPPT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CF0D9D2-C9AA-DF49-82E9-89E8F7995ACF}"/>
              </a:ext>
            </a:extLst>
          </p:cNvPr>
          <p:cNvSpPr txBox="1"/>
          <p:nvPr/>
        </p:nvSpPr>
        <p:spPr>
          <a:xfrm>
            <a:off x="7018893" y="4884008"/>
            <a:ext cx="4267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VT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73DB7FC-ADAB-8542-B663-1C1FC6A002D2}"/>
              </a:ext>
            </a:extLst>
          </p:cNvPr>
          <p:cNvSpPr txBox="1"/>
          <p:nvPr/>
        </p:nvSpPr>
        <p:spPr>
          <a:xfrm>
            <a:off x="7581926" y="4890550"/>
            <a:ext cx="5029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TP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A0BCF61-0AE0-C443-A50A-A45E882082AA}"/>
              </a:ext>
            </a:extLst>
          </p:cNvPr>
          <p:cNvSpPr txBox="1"/>
          <p:nvPr/>
        </p:nvSpPr>
        <p:spPr>
          <a:xfrm>
            <a:off x="8195812" y="4884008"/>
            <a:ext cx="4343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PA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4AEFB48-6AC6-C54E-8EE2-DD233FBFA481}"/>
              </a:ext>
            </a:extLst>
          </p:cNvPr>
          <p:cNvSpPr txBox="1"/>
          <p:nvPr/>
        </p:nvSpPr>
        <p:spPr>
          <a:xfrm>
            <a:off x="8738213" y="4890550"/>
            <a:ext cx="4914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ST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4BCD989E-82D6-7241-B9EB-5BA9E49692A3}"/>
              </a:ext>
            </a:extLst>
          </p:cNvPr>
          <p:cNvSpPr txBox="1"/>
          <p:nvPr/>
        </p:nvSpPr>
        <p:spPr>
          <a:xfrm>
            <a:off x="6226512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DE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1374C0E-6D3B-B941-BFED-FE8AFEADB9BF}"/>
              </a:ext>
            </a:extLst>
          </p:cNvPr>
          <p:cNvSpPr txBox="1"/>
          <p:nvPr/>
        </p:nvSpPr>
        <p:spPr>
          <a:xfrm>
            <a:off x="3125803" y="4122288"/>
            <a:ext cx="8487233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Gebietsübergreifende Anforderungen: Fachkenntnisse und Handlungskompetenzen</a:t>
            </a:r>
          </a:p>
          <a:p>
            <a:r>
              <a:rPr lang="de-DE" sz="1400" dirty="0"/>
              <a:t>z.B. Kenntnisse relevanter Gesetze, Berücksichtigung der bestverfügbaren Evidenz in Diagnostik und Behandlung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0C9EF83-DEC6-8740-BEC3-900991D5C88A}"/>
              </a:ext>
            </a:extLst>
          </p:cNvPr>
          <p:cNvSpPr txBox="1"/>
          <p:nvPr/>
        </p:nvSpPr>
        <p:spPr>
          <a:xfrm>
            <a:off x="446494" y="5969655"/>
            <a:ext cx="2265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D: „Bereiche“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2F05251-09B9-644B-B2D3-215A5D541B05}"/>
              </a:ext>
            </a:extLst>
          </p:cNvPr>
          <p:cNvSpPr txBox="1"/>
          <p:nvPr/>
        </p:nvSpPr>
        <p:spPr>
          <a:xfrm>
            <a:off x="2908195" y="6046599"/>
            <a:ext cx="8487233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/>
              <a:t>= Zusatzweiterbildungen </a:t>
            </a:r>
            <a:r>
              <a:rPr lang="de-DE"/>
              <a:t>&gt; 39. DPT </a:t>
            </a:r>
            <a:r>
              <a:rPr lang="de-DE" dirty="0"/>
              <a:t>Nov 2021</a:t>
            </a:r>
          </a:p>
        </p:txBody>
      </p:sp>
    </p:spTree>
    <p:extLst>
      <p:ext uri="{BB962C8B-B14F-4D97-AF65-F5344CB8AC3E}">
        <p14:creationId xmlns:p14="http://schemas.microsoft.com/office/powerpoint/2010/main" val="3610130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Macintosh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Künftige Weiterbildung zum|r Fachpsychotherapeut|in - Musterweiterbildungsordnung der Bundespsychotherapeutenkammer -  gemäß Beschluss des Deutschen Psychotherapeutentags (DPT) am 24.4.2021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Tagung des Wissenschaftlichen Beirats</dc:title>
  <dc:creator>Katja</dc:creator>
  <cp:lastModifiedBy>Katja Werheid</cp:lastModifiedBy>
  <cp:revision>18</cp:revision>
  <cp:lastPrinted>2021-05-02T10:49:48Z</cp:lastPrinted>
  <dcterms:created xsi:type="dcterms:W3CDTF">2020-11-20T10:00:39Z</dcterms:created>
  <dcterms:modified xsi:type="dcterms:W3CDTF">2021-05-09T11:55:57Z</dcterms:modified>
</cp:coreProperties>
</file>